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B7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1" d="100"/>
          <a:sy n="91" d="100"/>
        </p:scale>
        <p:origin x="48" y="1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89BC7F-BD39-8839-9D32-3AC3DA5ED6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DCA4E51-4D9A-8943-39E4-38C5FC339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91B2ADD-93BE-4807-CC6C-7DAB3D7D6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A5EB-884F-4840-9730-45E3ABE6AA70}" type="datetimeFigureOut">
              <a:rPr lang="de-DE" smtClean="0"/>
              <a:t>26.05.2023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116A10-6E91-5121-23C8-D03FEF6B3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4D65A89-291F-E236-3BCB-4B8C8054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094-C9F8-4D5E-BD63-FB89564C7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0580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41A3BA-8F85-CACF-25FF-3DA42E477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81053B6-5B9A-5870-5738-473A866699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EB091B5-9FA4-B7F6-E4DD-60D9C688C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A5EB-884F-4840-9730-45E3ABE6AA70}" type="datetimeFigureOut">
              <a:rPr lang="de-DE" smtClean="0"/>
              <a:t>26.05.2023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F4B26F8-C3C1-4F96-BA9D-956A13264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4339AD8-A84D-9341-6F7F-5BD4440C8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094-C9F8-4D5E-BD63-FB89564C7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43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5FE219E-EC00-62EC-D602-876249F6C4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2DC97AC-8D52-2044-8108-87234F3B10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37F594C-EA43-4092-3B1B-E7703E3B6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A5EB-884F-4840-9730-45E3ABE6AA70}" type="datetimeFigureOut">
              <a:rPr lang="de-DE" smtClean="0"/>
              <a:t>26.05.2023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EF99B7-32B9-1D16-49FC-9050A7032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D8EC4C3-43B7-553F-F74F-B8CFBE3A6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094-C9F8-4D5E-BD63-FB89564C7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9059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D1A5FA-D6FA-ADD6-F27D-608666F6F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A59C2ED-22FB-0DE2-B278-D12544509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1F3CFD-2E18-0FAB-67F9-A891E6DAB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A5EB-884F-4840-9730-45E3ABE6AA70}" type="datetimeFigureOut">
              <a:rPr lang="de-DE" smtClean="0"/>
              <a:t>26.05.2023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317E608-B043-0F28-3D8D-9BEB4FEBF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01BDF89-547D-377D-1BF0-8BB61D345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094-C9F8-4D5E-BD63-FB89564C7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7470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B23025-B960-1BFD-AA75-264C7092A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A64533B-320F-8A55-0CD6-59E5A56F6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44877B0-565D-4276-7705-B6A682390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A5EB-884F-4840-9730-45E3ABE6AA70}" type="datetimeFigureOut">
              <a:rPr lang="de-DE" smtClean="0"/>
              <a:t>26.05.2023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AE41F41-C381-0E76-6820-4972EAD11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DF34ACB-72C4-6D9E-646E-F5A46FEB6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094-C9F8-4D5E-BD63-FB89564C7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457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6CABBD-A05E-8A6E-1BB7-23144AF7A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4FBA6CD-9C7D-5801-9218-B2151CE966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69B1AEC-CCE4-2075-2161-19BE51F5D1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7CB3A38-34FF-A45A-A0EB-78FBC22C7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A5EB-884F-4840-9730-45E3ABE6AA70}" type="datetimeFigureOut">
              <a:rPr lang="de-DE" smtClean="0"/>
              <a:t>26.05.2023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AE1180F-0CC7-D9F7-53AB-B30504ABD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F908653-B6D0-41AB-0CC6-28690AE07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094-C9F8-4D5E-BD63-FB89564C7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5501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2E4F7C-10AA-E9E2-3AD1-94640899C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499C73-67FE-2C1C-B3F4-20CCAC96CF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64F504F-605D-C4E1-94CB-978CB1A98D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2C5BF76-C7C2-117C-E43E-61C8A6FA31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8A6A201-5635-73B8-3ABF-5533F020B3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527936D-FB7C-BDD1-B55E-38EED899E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A5EB-884F-4840-9730-45E3ABE6AA70}" type="datetimeFigureOut">
              <a:rPr lang="de-DE" smtClean="0"/>
              <a:t>26.05.2023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43B86CF-6491-C69A-91B7-84F2FDA36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A4D19A2-55B6-F76A-1C57-B6BF6166B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094-C9F8-4D5E-BD63-FB89564C7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9923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DD2C72-2AB8-F419-EF34-626A1CF10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15944A1-C390-AE9A-3545-A55ED5711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A5EB-884F-4840-9730-45E3ABE6AA70}" type="datetimeFigureOut">
              <a:rPr lang="de-DE" smtClean="0"/>
              <a:t>26.05.2023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CDF416F-24F2-E8EE-4760-F9CC78D1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558444F-2847-2122-704B-CD925DB30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094-C9F8-4D5E-BD63-FB89564C7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79728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328ABAB-6172-245A-E64D-9BBC6339C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A5EB-884F-4840-9730-45E3ABE6AA70}" type="datetimeFigureOut">
              <a:rPr lang="de-DE" smtClean="0"/>
              <a:t>26.05.2023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4C00671-379B-A96D-54A7-A2853725C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2683678-AFDA-BEB6-09CD-C887283BA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094-C9F8-4D5E-BD63-FB89564C7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7379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7DEA37-480E-2542-B721-EBDEE2AB0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5383637-EC1B-DB3A-A519-15F97F343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883F8BD-8A93-6DE2-F079-D44EC9EDE7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A9DBB01-CDBC-8151-EEDA-7717631C5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A5EB-884F-4840-9730-45E3ABE6AA70}" type="datetimeFigureOut">
              <a:rPr lang="de-DE" smtClean="0"/>
              <a:t>26.05.2023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BB7790A-B20E-586F-1CD0-80DA220E0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BF82EAA-3C3F-7DC2-1951-ED06134C3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094-C9F8-4D5E-BD63-FB89564C7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9075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14E3DF-3E1A-A965-D781-A7C9953A9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7BE4ABD-B2D9-D30E-C11F-B200CC9F6D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D10B821-7AE5-87C7-A719-FBF6A169A3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DDB1A04-DBDD-DCC0-6BE2-5B93016F8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A5EB-884F-4840-9730-45E3ABE6AA70}" type="datetimeFigureOut">
              <a:rPr lang="de-DE" smtClean="0"/>
              <a:t>26.05.2023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CE13736-6D48-6627-B768-3C426BC75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744DFE7-629F-CBDE-1331-7CCEEE60A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094-C9F8-4D5E-BD63-FB89564C7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83866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2779A00-4BE1-4534-2AFD-DABDC6CDD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A258C6C-1C50-DE43-B25B-2E297E565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6356B02-3773-4FA4-4365-DFDF6A4B2F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6A5EB-884F-4840-9730-45E3ABE6AA70}" type="datetimeFigureOut">
              <a:rPr lang="de-DE" smtClean="0"/>
              <a:t>26.05.2023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FE56B02-C916-898D-CE0F-E79929DC74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E40A0F4-1524-35AF-61B4-2494DC6CA2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07094-C9F8-4D5E-BD63-FB89564C7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5979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72stunden.de/anmelden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http://www.72stunden.de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72stunden.de/kontak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mailto:rusch@bdkj.de" TargetMode="External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hyperlink" Target="http://www.instagram.com/72_stunden_aktion" TargetMode="External"/><Relationship Id="rId10" Type="http://schemas.openxmlformats.org/officeDocument/2006/relationships/hyperlink" Target="https://twitter.com/72stundenaktion" TargetMode="External"/><Relationship Id="rId4" Type="http://schemas.openxmlformats.org/officeDocument/2006/relationships/hyperlink" Target="http://www.72stunden.de/" TargetMode="External"/><Relationship Id="rId9" Type="http://schemas.openxmlformats.org/officeDocument/2006/relationships/hyperlink" Target="https://www.facebook.com/72Stunden2024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10" Type="http://schemas.openxmlformats.org/officeDocument/2006/relationships/image" Target="../media/image22.svg"/><Relationship Id="rId4" Type="http://schemas.openxmlformats.org/officeDocument/2006/relationships/image" Target="../media/image17.jpe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09EB89-CC6F-B573-703B-49698618AF05}"/>
              </a:ext>
            </a:extLst>
          </p:cNvPr>
          <p:cNvSpPr txBox="1">
            <a:spLocks/>
          </p:cNvSpPr>
          <p:nvPr/>
        </p:nvSpPr>
        <p:spPr>
          <a:xfrm>
            <a:off x="321013" y="307522"/>
            <a:ext cx="7157473" cy="5817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600" b="1" dirty="0">
                <a:solidFill>
                  <a:srgbClr val="75B72C"/>
                </a:solidFill>
                <a:latin typeface="Trebuchet MS" panose="020B0603020202020204" pitchFamily="34" charset="0"/>
              </a:rPr>
              <a:t>72-Stunden-Aktion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88DDEF-4683-F201-FF27-B700962BB4B3}"/>
              </a:ext>
            </a:extLst>
          </p:cNvPr>
          <p:cNvSpPr txBox="1">
            <a:spLocks/>
          </p:cNvSpPr>
          <p:nvPr/>
        </p:nvSpPr>
        <p:spPr>
          <a:xfrm>
            <a:off x="321013" y="1033656"/>
            <a:ext cx="10515600" cy="44404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3200" b="1" dirty="0">
                <a:solidFill>
                  <a:srgbClr val="75B72C"/>
                </a:solidFill>
                <a:latin typeface="Trebuchet MS" panose="020B0603020202020204" pitchFamily="34" charset="0"/>
              </a:rPr>
              <a:t>Kurz erklärt!</a:t>
            </a:r>
          </a:p>
        </p:txBody>
      </p:sp>
    </p:spTree>
    <p:extLst>
      <p:ext uri="{BB962C8B-B14F-4D97-AF65-F5344CB8AC3E}">
        <p14:creationId xmlns:p14="http://schemas.microsoft.com/office/powerpoint/2010/main" val="314407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E1F341-F9AF-9943-2012-B6C681B7D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13" y="307522"/>
            <a:ext cx="7157473" cy="581755"/>
          </a:xfrm>
        </p:spPr>
        <p:txBody>
          <a:bodyPr>
            <a:normAutofit/>
          </a:bodyPr>
          <a:lstStyle/>
          <a:p>
            <a:r>
              <a:rPr lang="de-DE" sz="3400" b="1" dirty="0">
                <a:solidFill>
                  <a:schemeClr val="bg1"/>
                </a:solidFill>
                <a:latin typeface="Trebuchet MS" panose="020B0603020202020204" pitchFamily="34" charset="0"/>
              </a:rPr>
              <a:t>Wie kann ich mitmachen?</a:t>
            </a:r>
          </a:p>
        </p:txBody>
      </p:sp>
      <p:sp>
        <p:nvSpPr>
          <p:cNvPr id="3" name="TextShape 1">
            <a:extLst>
              <a:ext uri="{FF2B5EF4-FFF2-40B4-BE49-F238E27FC236}">
                <a16:creationId xmlns:a16="http://schemas.microsoft.com/office/drawing/2014/main" id="{903CADC8-28D5-8487-64C0-83E3D48C1A48}"/>
              </a:ext>
            </a:extLst>
          </p:cNvPr>
          <p:cNvSpPr txBox="1"/>
          <p:nvPr/>
        </p:nvSpPr>
        <p:spPr>
          <a:xfrm>
            <a:off x="321012" y="2570369"/>
            <a:ext cx="11398021" cy="2251888"/>
          </a:xfrm>
          <a:prstGeom prst="rect">
            <a:avLst/>
          </a:prstGeom>
          <a:noFill/>
          <a:ln w="12600">
            <a:noFill/>
          </a:ln>
        </p:spPr>
        <p:txBody>
          <a:bodyPr lIns="65160" tIns="65160" rIns="65160" bIns="65160"/>
          <a:lstStyle/>
          <a:p>
            <a:pPr marL="457560" indent="-4572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DE" altLang="de-DE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Die Anmeldung ist auf der Aktionswebseite möglich (</a:t>
            </a:r>
            <a:r>
              <a:rPr lang="de-DE" altLang="de-DE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hlinkClick r:id="rId3"/>
              </a:rPr>
              <a:t>www.72stunden.de/anmelden</a:t>
            </a:r>
            <a:r>
              <a:rPr lang="de-DE" altLang="de-DE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).</a:t>
            </a:r>
          </a:p>
          <a:p>
            <a:pPr marL="457560" indent="-45720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de-DE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457560" indent="-4572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DE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Dort könnt ihr euch als Gruppe anmelden. </a:t>
            </a:r>
          </a:p>
          <a:p>
            <a:pPr marL="457560" indent="-45720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de-DE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457560" indent="-4572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DE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Jede Gruppe bekommt eine eigene Seite unter </a:t>
            </a:r>
            <a:r>
              <a:rPr lang="de-DE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hlinkClick r:id="rId4"/>
              </a:rPr>
              <a:t>www.72stunden.de</a:t>
            </a:r>
            <a:r>
              <a:rPr lang="de-DE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10B5AAC-D7F0-0FC8-8C59-576326BCF3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056" y="-157821"/>
            <a:ext cx="3391944" cy="339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376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CD0393-0622-7EBD-DD31-1986FA785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13" y="307522"/>
            <a:ext cx="7157473" cy="581755"/>
          </a:xfrm>
        </p:spPr>
        <p:txBody>
          <a:bodyPr>
            <a:normAutofit/>
          </a:bodyPr>
          <a:lstStyle/>
          <a:p>
            <a:r>
              <a:rPr lang="de-DE" sz="3400" b="1" dirty="0">
                <a:solidFill>
                  <a:schemeClr val="bg1"/>
                </a:solidFill>
                <a:latin typeface="Trebuchet MS" panose="020B0603020202020204" pitchFamily="34" charset="0"/>
              </a:rPr>
              <a:t>Und wie geht‘s dann weiter?</a:t>
            </a:r>
          </a:p>
        </p:txBody>
      </p:sp>
      <p:sp>
        <p:nvSpPr>
          <p:cNvPr id="3" name="TextShape 1">
            <a:extLst>
              <a:ext uri="{FF2B5EF4-FFF2-40B4-BE49-F238E27FC236}">
                <a16:creationId xmlns:a16="http://schemas.microsoft.com/office/drawing/2014/main" id="{726E236D-BCA8-D0A4-4198-8AB8ABF38098}"/>
              </a:ext>
            </a:extLst>
          </p:cNvPr>
          <p:cNvSpPr txBox="1"/>
          <p:nvPr/>
        </p:nvSpPr>
        <p:spPr>
          <a:xfrm>
            <a:off x="321013" y="2349036"/>
            <a:ext cx="10987208" cy="1789520"/>
          </a:xfrm>
          <a:prstGeom prst="rect">
            <a:avLst/>
          </a:prstGeom>
          <a:noFill/>
          <a:ln w="12600">
            <a:noFill/>
          </a:ln>
        </p:spPr>
        <p:txBody>
          <a:bodyPr lIns="65160" tIns="65160" rIns="65160" bIns="65160"/>
          <a:lstStyle/>
          <a:p>
            <a:pPr marL="457560" indent="-457200">
              <a:spcBef>
                <a:spcPts val="12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DE" altLang="de-DE" sz="2800" dirty="0">
                <a:latin typeface="Trebuchet MS" pitchFamily="34" charset="0"/>
              </a:rPr>
              <a:t>Sobald ihr Euch angemeldet habt erhaltet ihr bis zur Aktion Infos und Material für eine erfolgreiche Aktion!</a:t>
            </a:r>
          </a:p>
          <a:p>
            <a:pPr marL="457560" indent="-457200">
              <a:spcBef>
                <a:spcPts val="12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DE" altLang="de-DE" sz="2800" b="1" dirty="0">
                <a:latin typeface="Trebuchet MS" pitchFamily="34" charset="0"/>
              </a:rPr>
              <a:t>Bei Fragen meldet Euch gerne bei uns oder eurem </a:t>
            </a:r>
            <a:br>
              <a:rPr lang="de-DE" altLang="de-DE" sz="2800" b="1" dirty="0">
                <a:latin typeface="Trebuchet MS" pitchFamily="34" charset="0"/>
              </a:rPr>
            </a:br>
            <a:r>
              <a:rPr lang="de-DE" altLang="de-DE" sz="2800" b="1" dirty="0">
                <a:latin typeface="Trebuchet MS" pitchFamily="34" charset="0"/>
              </a:rPr>
              <a:t>Diözesan-/Jugendverband! (</a:t>
            </a:r>
            <a:r>
              <a:rPr lang="de-DE" altLang="de-DE" sz="2800" b="1" dirty="0">
                <a:latin typeface="Trebuchet MS" pitchFamily="34" charset="0"/>
                <a:hlinkClick r:id="rId3"/>
              </a:rPr>
              <a:t>www.72stunden.de/kontakt</a:t>
            </a:r>
            <a:r>
              <a:rPr lang="de-DE" altLang="de-DE" sz="2800" b="1" dirty="0">
                <a:latin typeface="Trebuchet MS" pitchFamily="34" charset="0"/>
              </a:rPr>
              <a:t>)</a:t>
            </a:r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62DBAB5A-7EC3-1CC1-6C71-0CF7B7A984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001" y="-333197"/>
            <a:ext cx="3668699" cy="313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04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C4AE1E-F0E1-2E92-03F7-B2DA9B336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13" y="307522"/>
            <a:ext cx="7157473" cy="581755"/>
          </a:xfrm>
        </p:spPr>
        <p:txBody>
          <a:bodyPr>
            <a:normAutofit/>
          </a:bodyPr>
          <a:lstStyle/>
          <a:p>
            <a:r>
              <a:rPr lang="de-DE" sz="3400" b="1" dirty="0">
                <a:solidFill>
                  <a:schemeClr val="bg1"/>
                </a:solidFill>
                <a:latin typeface="Trebuchet MS" panose="020B0603020202020204" pitchFamily="34" charset="0"/>
              </a:rPr>
              <a:t>Aktionsstart</a:t>
            </a:r>
          </a:p>
        </p:txBody>
      </p:sp>
      <p:sp>
        <p:nvSpPr>
          <p:cNvPr id="3" name="TextShape 1">
            <a:extLst>
              <a:ext uri="{FF2B5EF4-FFF2-40B4-BE49-F238E27FC236}">
                <a16:creationId xmlns:a16="http://schemas.microsoft.com/office/drawing/2014/main" id="{7D93DB2A-CA4E-6670-D93B-40F490E41E64}"/>
              </a:ext>
            </a:extLst>
          </p:cNvPr>
          <p:cNvSpPr txBox="1"/>
          <p:nvPr/>
        </p:nvSpPr>
        <p:spPr>
          <a:xfrm>
            <a:off x="1924092" y="3049191"/>
            <a:ext cx="10987208" cy="1789520"/>
          </a:xfrm>
          <a:prstGeom prst="rect">
            <a:avLst/>
          </a:prstGeom>
          <a:noFill/>
          <a:ln w="12600">
            <a:noFill/>
          </a:ln>
        </p:spPr>
        <p:txBody>
          <a:bodyPr lIns="65160" tIns="65160" rIns="65160" bIns="65160"/>
          <a:lstStyle/>
          <a:p>
            <a:pPr marL="360" algn="ctr">
              <a:buClr>
                <a:srgbClr val="000000"/>
              </a:buClr>
            </a:pPr>
            <a:r>
              <a:rPr lang="de-DE" altLang="de-DE" sz="3600" dirty="0">
                <a:latin typeface="Trebuchet MS" pitchFamily="34" charset="0"/>
              </a:rPr>
              <a:t>Am </a:t>
            </a:r>
            <a:r>
              <a:rPr lang="de-DE" altLang="de-DE" sz="3600" b="1" dirty="0">
                <a:latin typeface="Trebuchet MS" pitchFamily="34" charset="0"/>
              </a:rPr>
              <a:t>18. April 2024</a:t>
            </a:r>
            <a:r>
              <a:rPr lang="de-DE" altLang="de-DE" sz="3600" dirty="0">
                <a:latin typeface="Trebuchet MS" pitchFamily="34" charset="0"/>
              </a:rPr>
              <a:t> um </a:t>
            </a:r>
            <a:r>
              <a:rPr lang="de-DE" altLang="de-DE" sz="3600" b="1" dirty="0">
                <a:latin typeface="Trebuchet MS" pitchFamily="34" charset="0"/>
              </a:rPr>
              <a:t>17.07</a:t>
            </a:r>
            <a:r>
              <a:rPr lang="de-DE" altLang="de-DE" sz="3600" dirty="0">
                <a:latin typeface="Trebuchet MS" pitchFamily="34" charset="0"/>
              </a:rPr>
              <a:t> </a:t>
            </a:r>
            <a:r>
              <a:rPr lang="de-DE" altLang="de-DE" sz="3600" b="1" dirty="0">
                <a:latin typeface="Trebuchet MS" pitchFamily="34" charset="0"/>
              </a:rPr>
              <a:t>Uhr</a:t>
            </a:r>
            <a:r>
              <a:rPr lang="de-DE" altLang="de-DE" sz="3600" dirty="0">
                <a:latin typeface="Trebuchet MS" pitchFamily="34" charset="0"/>
              </a:rPr>
              <a:t> </a:t>
            </a:r>
            <a:br>
              <a:rPr lang="de-DE" altLang="de-DE" sz="3600" dirty="0">
                <a:latin typeface="Trebuchet MS" pitchFamily="34" charset="0"/>
              </a:rPr>
            </a:br>
            <a:r>
              <a:rPr lang="de-DE" altLang="de-DE" sz="3600" dirty="0">
                <a:latin typeface="Trebuchet MS" pitchFamily="34" charset="0"/>
              </a:rPr>
              <a:t>startet die Aktion in ganz Deutschland. </a:t>
            </a:r>
          </a:p>
        </p:txBody>
      </p:sp>
      <p:pic>
        <p:nvPicPr>
          <p:cNvPr id="4" name="Grafik 3" descr="Ein Bild, das Automat enthält.&#10;&#10;Automatisch generierte Beschreibung">
            <a:extLst>
              <a:ext uri="{FF2B5EF4-FFF2-40B4-BE49-F238E27FC236}">
                <a16:creationId xmlns:a16="http://schemas.microsoft.com/office/drawing/2014/main" id="{C10E2AD6-6026-D4DC-9CA6-223BE4B4D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5" y="2117558"/>
            <a:ext cx="3651315" cy="365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01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8C1AD6-D2EC-E07C-CEEA-690887435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13" y="307522"/>
            <a:ext cx="7157473" cy="581755"/>
          </a:xfrm>
        </p:spPr>
        <p:txBody>
          <a:bodyPr>
            <a:normAutofit/>
          </a:bodyPr>
          <a:lstStyle/>
          <a:p>
            <a:r>
              <a:rPr lang="de-DE" sz="3400" b="1" dirty="0">
                <a:solidFill>
                  <a:schemeClr val="bg1"/>
                </a:solidFill>
                <a:latin typeface="Trebuchet MS" panose="020B0603020202020204" pitchFamily="34" charset="0"/>
              </a:rPr>
              <a:t>Infos zur 72-Stunden-Aktion</a:t>
            </a:r>
          </a:p>
        </p:txBody>
      </p:sp>
      <p:sp>
        <p:nvSpPr>
          <p:cNvPr id="3" name="TextShape 1">
            <a:extLst>
              <a:ext uri="{FF2B5EF4-FFF2-40B4-BE49-F238E27FC236}">
                <a16:creationId xmlns:a16="http://schemas.microsoft.com/office/drawing/2014/main" id="{0E94C8E4-255C-E9D4-9746-2A5E33CB4A20}"/>
              </a:ext>
            </a:extLst>
          </p:cNvPr>
          <p:cNvSpPr txBox="1"/>
          <p:nvPr/>
        </p:nvSpPr>
        <p:spPr>
          <a:xfrm>
            <a:off x="321013" y="1975707"/>
            <a:ext cx="7157473" cy="1789520"/>
          </a:xfrm>
          <a:prstGeom prst="rect">
            <a:avLst/>
          </a:prstGeom>
          <a:noFill/>
          <a:ln w="12600">
            <a:noFill/>
          </a:ln>
        </p:spPr>
        <p:txBody>
          <a:bodyPr lIns="65160" tIns="65160" rIns="65160" bIns="65160"/>
          <a:lstStyle/>
          <a:p>
            <a:pPr marL="360">
              <a:lnSpc>
                <a:spcPct val="100000"/>
              </a:lnSpc>
              <a:spcBef>
                <a:spcPts val="1001"/>
              </a:spcBef>
            </a:pPr>
            <a:r>
              <a:rPr lang="de-DE" sz="2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Projektreferat in der BDKJ-Bundesstelle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</a:pPr>
            <a:r>
              <a:rPr lang="de-DE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Luca Rusch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</a:pPr>
            <a:r>
              <a:rPr lang="de-DE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hlinkClick r:id="rId3"/>
              </a:rPr>
              <a:t>rusch@bdkj.de</a:t>
            </a:r>
            <a:endParaRPr lang="de-DE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</a:pPr>
            <a:r>
              <a:rPr lang="de-DE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Tel.: 0211 46 93 174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</a:pPr>
            <a:r>
              <a:rPr lang="de-DE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hlinkClick r:id="rId4"/>
              </a:rPr>
              <a:t>www.72stunden.de</a:t>
            </a:r>
            <a:r>
              <a:rPr lang="de-DE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</a:pPr>
            <a:endParaRPr lang="de-DE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07709C74-5479-3C94-7CFD-7973A6BE8384}"/>
              </a:ext>
            </a:extLst>
          </p:cNvPr>
          <p:cNvGrpSpPr/>
          <p:nvPr/>
        </p:nvGrpSpPr>
        <p:grpSpPr>
          <a:xfrm>
            <a:off x="321013" y="4918490"/>
            <a:ext cx="6336036" cy="1865592"/>
            <a:chOff x="273161" y="4859373"/>
            <a:chExt cx="6336036" cy="1865592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7DEF6AEF-8AA5-2F09-175A-440E5457ABB9}"/>
                </a:ext>
              </a:extLst>
            </p:cNvPr>
            <p:cNvSpPr txBox="1"/>
            <p:nvPr/>
          </p:nvSpPr>
          <p:spPr>
            <a:xfrm>
              <a:off x="920565" y="4939472"/>
              <a:ext cx="56886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12880" indent="-812520">
                <a:lnSpc>
                  <a:spcPct val="100000"/>
                </a:lnSpc>
                <a:spcBef>
                  <a:spcPts val="1200"/>
                </a:spcBef>
              </a:pPr>
              <a:r>
                <a:rPr lang="de-DE" sz="24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Trebuchet MS" panose="020B0603020202020204" pitchFamily="34" charset="0"/>
                  <a:ea typeface="Trebuchet MS"/>
                  <a:hlinkClick r:id="rId5"/>
                </a:rPr>
                <a:t>@72_stunden_aktion</a:t>
              </a:r>
              <a:endParaRPr lang="de-DE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 panose="020B0603020202020204" pitchFamily="34" charset="0"/>
                <a:ea typeface="Trebuchet MS"/>
              </a:endParaRPr>
            </a:p>
          </p:txBody>
        </p:sp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F9F6BDD1-44C8-01C3-CA44-9E18B92D2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161" y="6055249"/>
              <a:ext cx="669716" cy="669716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1964039E-56AF-AED4-49BF-BC90FBC12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01" y="4859373"/>
              <a:ext cx="621864" cy="621864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675BB8B3-B619-6603-281C-6B1DA79B8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013" y="5481237"/>
              <a:ext cx="621864" cy="621864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83B0ACEA-3563-855A-C044-6C094F582011}"/>
                </a:ext>
              </a:extLst>
            </p:cNvPr>
            <p:cNvSpPr txBox="1"/>
            <p:nvPr/>
          </p:nvSpPr>
          <p:spPr>
            <a:xfrm>
              <a:off x="920565" y="5514544"/>
              <a:ext cx="56886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12880" indent="-812520">
                <a:lnSpc>
                  <a:spcPct val="100000"/>
                </a:lnSpc>
                <a:spcBef>
                  <a:spcPts val="1200"/>
                </a:spcBef>
              </a:pPr>
              <a:r>
                <a:rPr lang="de-DE" sz="24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Trebuchet MS" panose="020B0603020202020204" pitchFamily="34" charset="0"/>
                  <a:ea typeface="Trebuchet MS"/>
                  <a:hlinkClick r:id="rId9"/>
                </a:rPr>
                <a:t>@72stunden2024</a:t>
              </a:r>
              <a:endParaRPr lang="de-DE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 panose="020B0603020202020204" pitchFamily="34" charset="0"/>
                <a:ea typeface="Trebuchet MS"/>
              </a:endParaRP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A63C10BC-07C7-AF83-C953-B05FA4685CDA}"/>
                </a:ext>
              </a:extLst>
            </p:cNvPr>
            <p:cNvSpPr txBox="1"/>
            <p:nvPr/>
          </p:nvSpPr>
          <p:spPr>
            <a:xfrm>
              <a:off x="920565" y="6089616"/>
              <a:ext cx="56886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12880" indent="-812520">
                <a:lnSpc>
                  <a:spcPct val="100000"/>
                </a:lnSpc>
                <a:spcBef>
                  <a:spcPts val="1200"/>
                </a:spcBef>
              </a:pPr>
              <a:r>
                <a:rPr lang="de-DE" sz="24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Trebuchet MS" panose="020B0603020202020204" pitchFamily="34" charset="0"/>
                  <a:ea typeface="Trebuchet MS"/>
                  <a:hlinkClick r:id="rId10"/>
                </a:rPr>
                <a:t>@72stundenaktion</a:t>
              </a:r>
              <a:endParaRPr lang="de-DE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 panose="020B0603020202020204" pitchFamily="34" charset="0"/>
                <a:ea typeface="Trebuchet MS"/>
              </a:endParaRPr>
            </a:p>
          </p:txBody>
        </p:sp>
      </p:grpSp>
      <p:pic>
        <p:nvPicPr>
          <p:cNvPr id="11" name="Grafik 10">
            <a:extLst>
              <a:ext uri="{FF2B5EF4-FFF2-40B4-BE49-F238E27FC236}">
                <a16:creationId xmlns:a16="http://schemas.microsoft.com/office/drawing/2014/main" id="{A65C06BB-40ED-ADC1-1041-E6AE30F7AE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214" y="1008439"/>
            <a:ext cx="3217385" cy="321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1214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D9EA14C6-005E-A619-2EF2-FB97476E4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13" y="307522"/>
            <a:ext cx="7157473" cy="581755"/>
          </a:xfrm>
        </p:spPr>
        <p:txBody>
          <a:bodyPr>
            <a:normAutofit/>
          </a:bodyPr>
          <a:lstStyle/>
          <a:p>
            <a:r>
              <a:rPr lang="de-DE" sz="3400" b="1" dirty="0">
                <a:solidFill>
                  <a:schemeClr val="bg1"/>
                </a:solidFill>
                <a:latin typeface="Trebuchet MS" panose="020B0603020202020204" pitchFamily="34" charset="0"/>
              </a:rPr>
              <a:t>Die 72-Stunden-Aktion 2024</a:t>
            </a:r>
          </a:p>
        </p:txBody>
      </p:sp>
      <p:sp>
        <p:nvSpPr>
          <p:cNvPr id="15" name="TextShape 1">
            <a:extLst>
              <a:ext uri="{FF2B5EF4-FFF2-40B4-BE49-F238E27FC236}">
                <a16:creationId xmlns:a16="http://schemas.microsoft.com/office/drawing/2014/main" id="{0A0BEB06-6CE4-3B75-A2C7-9E9BDF9AE245}"/>
              </a:ext>
            </a:extLst>
          </p:cNvPr>
          <p:cNvSpPr txBox="1"/>
          <p:nvPr/>
        </p:nvSpPr>
        <p:spPr>
          <a:xfrm>
            <a:off x="696989" y="1830062"/>
            <a:ext cx="10987208" cy="1789520"/>
          </a:xfrm>
          <a:prstGeom prst="rect">
            <a:avLst/>
          </a:prstGeom>
          <a:noFill/>
          <a:ln w="12600">
            <a:noFill/>
          </a:ln>
        </p:spPr>
        <p:txBody>
          <a:bodyPr lIns="65160" tIns="65160" rIns="65160" bIns="65160"/>
          <a:lstStyle/>
          <a:p>
            <a:pPr marL="812880" indent="-812520" algn="ctr">
              <a:lnSpc>
                <a:spcPct val="100000"/>
              </a:lnSpc>
              <a:spcBef>
                <a:spcPts val="1001"/>
              </a:spcBef>
            </a:pPr>
            <a:r>
              <a:rPr lang="de-DE" sz="4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Vielen Dank für Eure </a:t>
            </a:r>
          </a:p>
          <a:p>
            <a:pPr marL="812880" indent="-812520" algn="ctr">
              <a:lnSpc>
                <a:spcPct val="100000"/>
              </a:lnSpc>
              <a:spcBef>
                <a:spcPts val="1001"/>
              </a:spcBef>
            </a:pPr>
            <a:r>
              <a:rPr lang="de-DE" sz="4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Zeit und Aufmerksamkeit!</a:t>
            </a:r>
            <a:endParaRPr lang="de-DE" sz="36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704CF3D9-02C5-A7B9-AA33-502B7BC3B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393" y="-127383"/>
            <a:ext cx="3556383" cy="3556383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75BE7440-9CE2-5467-11FC-78D6BDB8A173}"/>
              </a:ext>
            </a:extLst>
          </p:cNvPr>
          <p:cNvSpPr txBox="1"/>
          <p:nvPr/>
        </p:nvSpPr>
        <p:spPr>
          <a:xfrm>
            <a:off x="321013" y="4466874"/>
            <a:ext cx="1804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Trebuchet MS" panose="020B0603020202020204" pitchFamily="34" charset="0"/>
              </a:rPr>
              <a:t>Gefördert von:</a:t>
            </a:r>
          </a:p>
        </p:txBody>
      </p:sp>
      <p:pic>
        <p:nvPicPr>
          <p:cNvPr id="18" name="Picture 3" descr="\\S-FILER-02\BDKJ-Bundesstelle\1 Kampagnen und Aktionen\113 72-Stunden-Aktion 2019\Externe Kommunikation, ÖA\Logos\DBK\dbk-4c.jpg">
            <a:extLst>
              <a:ext uri="{FF2B5EF4-FFF2-40B4-BE49-F238E27FC236}">
                <a16:creationId xmlns:a16="http://schemas.microsoft.com/office/drawing/2014/main" id="{F34950C1-1E0C-078E-D60B-9CA96F296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38" y="4845416"/>
            <a:ext cx="1776309" cy="80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\\S-FILER-02\BDKJ-Bundesstelle\1 Kampagnen und Aktionen\113 72-Stunden-Aktion 2019\Externe Kommunikation, ÖA\Logos\Logos BMFSFJ\BMFSFJ_Office_Farbe_de.bmp">
            <a:extLst>
              <a:ext uri="{FF2B5EF4-FFF2-40B4-BE49-F238E27FC236}">
                <a16:creationId xmlns:a16="http://schemas.microsoft.com/office/drawing/2014/main" id="{6CCDF345-A690-EE56-3865-FF7B4BC17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19" y="4731235"/>
            <a:ext cx="2144694" cy="103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\\S-FILER-02\BDKJ-Bundesstelle\1 Kampagnen und Aktionen\113 72-Stunden-Aktion 2019\Externe Kommunikation, ÖA\Logos\Bonifatiuswerk\Bonifatiuswerk_Markenzeichen_RGB.jpg">
            <a:extLst>
              <a:ext uri="{FF2B5EF4-FFF2-40B4-BE49-F238E27FC236}">
                <a16:creationId xmlns:a16="http://schemas.microsoft.com/office/drawing/2014/main" id="{2440A87C-E49F-BF2F-1FCB-5D7F2B7E2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19" y="5886304"/>
            <a:ext cx="2055792" cy="83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056FFDB1-4572-2045-87CC-7A39E07200CE}"/>
              </a:ext>
            </a:extLst>
          </p:cNvPr>
          <p:cNvSpPr/>
          <p:nvPr/>
        </p:nvSpPr>
        <p:spPr>
          <a:xfrm>
            <a:off x="8884118" y="4523874"/>
            <a:ext cx="3307882" cy="23341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8213EAB2-447E-A564-A949-CBDA178DE5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931" y="5144534"/>
            <a:ext cx="1950673" cy="1401559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C908D0ED-80E1-2034-1F94-DE3BCA53C9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486" y="5144534"/>
            <a:ext cx="1748763" cy="140155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1E7F490-FC30-F7EB-704A-BE1C5BF726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03499" y="5020988"/>
            <a:ext cx="2078732" cy="55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024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2000" b="-6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BA6A37-0FC1-0C28-5032-9858544CE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636" y="105392"/>
            <a:ext cx="8369167" cy="1425025"/>
          </a:xfrm>
        </p:spPr>
        <p:txBody>
          <a:bodyPr>
            <a:normAutofit/>
          </a:bodyPr>
          <a:lstStyle/>
          <a:p>
            <a:r>
              <a:rPr lang="de-DE" sz="4400" b="1" dirty="0">
                <a:solidFill>
                  <a:schemeClr val="bg1"/>
                </a:solidFill>
                <a:latin typeface="Trebuchet MS" panose="020B0603020202020204" pitchFamily="34" charset="0"/>
              </a:rPr>
              <a:t>Eine letzte Frage: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DE107CA-649C-BF91-BF6E-40EEB0A6A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29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CF72FC1C-B09B-081A-CF7C-0E4C3EC2F9E8}"/>
              </a:ext>
            </a:extLst>
          </p:cNvPr>
          <p:cNvSpPr txBox="1">
            <a:spLocks/>
          </p:cNvSpPr>
          <p:nvPr/>
        </p:nvSpPr>
        <p:spPr>
          <a:xfrm>
            <a:off x="321013" y="307522"/>
            <a:ext cx="7157473" cy="581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77B800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de-DE" sz="3400" dirty="0">
                <a:solidFill>
                  <a:schemeClr val="bg1"/>
                </a:solidFill>
              </a:rPr>
              <a:t>72-Stunden-Aktion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295A89C4-31D1-F0C2-F2EF-87F9D86B7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013" y="941654"/>
            <a:ext cx="10515600" cy="44404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sz="3200" b="0" dirty="0">
                <a:solidFill>
                  <a:schemeClr val="bg1"/>
                </a:solidFill>
              </a:rPr>
              <a:t>Uns schickt der Himmel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DF0C8FF-9432-D965-F7EA-1857C9CEEB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178" y="1793849"/>
            <a:ext cx="5737643" cy="412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51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3FCF39B3-A5CE-514A-A190-10FDD1C24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13" y="307522"/>
            <a:ext cx="7157473" cy="581755"/>
          </a:xfrm>
        </p:spPr>
        <p:txBody>
          <a:bodyPr>
            <a:normAutofit/>
          </a:bodyPr>
          <a:lstStyle/>
          <a:p>
            <a:r>
              <a:rPr lang="de-DE" sz="3400" b="1" dirty="0">
                <a:solidFill>
                  <a:schemeClr val="bg1"/>
                </a:solidFill>
                <a:latin typeface="Trebuchet MS" panose="020B0603020202020204" pitchFamily="34" charset="0"/>
              </a:rPr>
              <a:t>Was ist die 72-Stunden-Aktion?</a:t>
            </a:r>
          </a:p>
        </p:txBody>
      </p:sp>
      <p:sp>
        <p:nvSpPr>
          <p:cNvPr id="8" name="TextShape 1">
            <a:extLst>
              <a:ext uri="{FF2B5EF4-FFF2-40B4-BE49-F238E27FC236}">
                <a16:creationId xmlns:a16="http://schemas.microsoft.com/office/drawing/2014/main" id="{F8BABF0E-6F0B-EDB3-7482-42087E5A53E8}"/>
              </a:ext>
            </a:extLst>
          </p:cNvPr>
          <p:cNvSpPr txBox="1"/>
          <p:nvPr/>
        </p:nvSpPr>
        <p:spPr>
          <a:xfrm>
            <a:off x="321013" y="2130821"/>
            <a:ext cx="11429183" cy="1789520"/>
          </a:xfrm>
          <a:prstGeom prst="rect">
            <a:avLst/>
          </a:prstGeom>
          <a:noFill/>
          <a:ln w="12600">
            <a:noFill/>
          </a:ln>
        </p:spPr>
        <p:txBody>
          <a:bodyPr lIns="65160" tIns="65160" rIns="65160" bIns="65160"/>
          <a:lstStyle/>
          <a:p>
            <a:pPr marL="360">
              <a:lnSpc>
                <a:spcPct val="100000"/>
              </a:lnSpc>
              <a:spcBef>
                <a:spcPts val="1001"/>
              </a:spcBef>
            </a:pPr>
            <a:r>
              <a:rPr lang="de-DE" sz="2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Die 72-Stunden-Aktion 2024…</a:t>
            </a:r>
            <a:endParaRPr lang="de-DE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</a:pPr>
            <a:r>
              <a:rPr lang="de-DE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…ist eine dezentrale Sozialaktion des BDKJ und seiner Verbände.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</a:pPr>
            <a:r>
              <a:rPr lang="de-DE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…findet bundesweit statt.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</a:pPr>
            <a:r>
              <a:rPr lang="de-DE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…macht in 72 Stunden die Welt ein bisschen besser.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</a:pPr>
            <a:endParaRPr lang="de-DE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C1E3F674-03CF-B6F9-93F3-AC7EF8552B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313" y="-238539"/>
            <a:ext cx="4007292" cy="3429000"/>
          </a:xfrm>
          <a:prstGeom prst="rect">
            <a:avLst/>
          </a:prstGeom>
        </p:spPr>
      </p:pic>
      <p:pic>
        <p:nvPicPr>
          <p:cNvPr id="10" name="Grafik 9" descr="Ein Bild, das Person, draußen, Tänzer, Menge enthält.&#10;&#10;Automatisch generierte Beschreibung">
            <a:extLst>
              <a:ext uri="{FF2B5EF4-FFF2-40B4-BE49-F238E27FC236}">
                <a16:creationId xmlns:a16="http://schemas.microsoft.com/office/drawing/2014/main" id="{B03F4EE1-163C-3A2B-18A6-2E1A062D7A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0450"/>
            <a:ext cx="12192000" cy="198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693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FB86AD90-8688-B4D1-F409-818AD8BAB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13" y="307522"/>
            <a:ext cx="7157473" cy="581755"/>
          </a:xfrm>
        </p:spPr>
        <p:txBody>
          <a:bodyPr>
            <a:normAutofit/>
          </a:bodyPr>
          <a:lstStyle/>
          <a:p>
            <a:r>
              <a:rPr lang="de-DE" sz="3400" b="1" dirty="0">
                <a:solidFill>
                  <a:schemeClr val="bg1"/>
                </a:solidFill>
                <a:latin typeface="Trebuchet MS" panose="020B0603020202020204" pitchFamily="34" charset="0"/>
              </a:rPr>
              <a:t>Was ist die 72-Stunden-Aktion?</a:t>
            </a:r>
          </a:p>
        </p:txBody>
      </p:sp>
      <p:sp>
        <p:nvSpPr>
          <p:cNvPr id="5" name="TextShape 1">
            <a:extLst>
              <a:ext uri="{FF2B5EF4-FFF2-40B4-BE49-F238E27FC236}">
                <a16:creationId xmlns:a16="http://schemas.microsoft.com/office/drawing/2014/main" id="{848AFBB3-00DD-129D-EC0E-F3E758A644E0}"/>
              </a:ext>
            </a:extLst>
          </p:cNvPr>
          <p:cNvSpPr txBox="1"/>
          <p:nvPr/>
        </p:nvSpPr>
        <p:spPr>
          <a:xfrm>
            <a:off x="321013" y="2220293"/>
            <a:ext cx="10987208" cy="1789520"/>
          </a:xfrm>
          <a:prstGeom prst="rect">
            <a:avLst/>
          </a:prstGeom>
          <a:noFill/>
          <a:ln w="12600">
            <a:noFill/>
          </a:ln>
        </p:spPr>
        <p:txBody>
          <a:bodyPr lIns="65160" tIns="65160" rIns="65160" bIns="65160"/>
          <a:lstStyle/>
          <a:p>
            <a:pPr marL="457560" indent="-457200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de-DE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In ganz Deutschland engagieren sich vom 18.-21. April 2024 junge Menschen eigenverantwortlich für ein soziales Projekt</a:t>
            </a:r>
          </a:p>
          <a:p>
            <a:pPr marL="457560" indent="-457200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de-DE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Im Jahr 2019 haben über 160.000 Menschen mitgemacht und gemeinsam die Welt ein Stückchen besser gemacht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01FC7E9-B261-327D-4CE5-D4652E4B25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839" y="4144567"/>
            <a:ext cx="4513778" cy="300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16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0666372E-C4A1-37C7-A5C8-1BF60563F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13" y="307522"/>
            <a:ext cx="7157473" cy="581755"/>
          </a:xfrm>
        </p:spPr>
        <p:txBody>
          <a:bodyPr>
            <a:normAutofit/>
          </a:bodyPr>
          <a:lstStyle/>
          <a:p>
            <a:r>
              <a:rPr lang="de-DE" sz="3400" b="1" dirty="0">
                <a:solidFill>
                  <a:schemeClr val="bg1"/>
                </a:solidFill>
                <a:latin typeface="Trebuchet MS" panose="020B0603020202020204" pitchFamily="34" charset="0"/>
              </a:rPr>
              <a:t>Die 72-Stunden-Aktion 2024</a:t>
            </a:r>
          </a:p>
        </p:txBody>
      </p:sp>
      <p:sp>
        <p:nvSpPr>
          <p:cNvPr id="6" name="TextShape 1">
            <a:extLst>
              <a:ext uri="{FF2B5EF4-FFF2-40B4-BE49-F238E27FC236}">
                <a16:creationId xmlns:a16="http://schemas.microsoft.com/office/drawing/2014/main" id="{EAFFE245-7D3B-4B09-CE92-382BDDCF4877}"/>
              </a:ext>
            </a:extLst>
          </p:cNvPr>
          <p:cNvSpPr txBox="1"/>
          <p:nvPr/>
        </p:nvSpPr>
        <p:spPr>
          <a:xfrm>
            <a:off x="321013" y="1998913"/>
            <a:ext cx="10987208" cy="1789520"/>
          </a:xfrm>
          <a:prstGeom prst="rect">
            <a:avLst/>
          </a:prstGeom>
          <a:noFill/>
          <a:ln w="12600">
            <a:noFill/>
          </a:ln>
        </p:spPr>
        <p:txBody>
          <a:bodyPr lIns="65160" tIns="65160" rIns="65160" bIns="65160"/>
          <a:lstStyle/>
          <a:p>
            <a:pPr marL="360">
              <a:lnSpc>
                <a:spcPct val="100000"/>
              </a:lnSpc>
              <a:spcBef>
                <a:spcPts val="1001"/>
              </a:spcBef>
            </a:pPr>
            <a:r>
              <a:rPr lang="de-DE" sz="2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Bei der 72-Stunden-Aktion…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</a:pPr>
            <a:r>
              <a:rPr lang="de-DE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…führt ihr in drei Tagen ein Projekt durch.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</a:pPr>
            <a:r>
              <a:rPr lang="de-DE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…setzt ihr euch für ein soziales, ökologisches, politisches oder interreligiöses Thema ein.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</a:pPr>
            <a:r>
              <a:rPr lang="de-DE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…erlebt ihr die Vielfalt der katholischen Jugendverbände in der Zusammenarbeit mit anderen.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</a:pPr>
            <a:r>
              <a:rPr lang="de-DE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…verknüpft ihr sinnvolle Aktionen mit Spaß, Spontanität und Aufregung.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</a:pPr>
            <a:r>
              <a:rPr lang="de-DE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…seid ihr für und/oder mit anderen aktiv.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DE81C59-A5ED-068B-9F9F-EC906CC8A2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124" y="294755"/>
            <a:ext cx="2540045" cy="254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295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E9BFD9-8CAD-A5CC-6EBF-56FDA8B2A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13" y="307522"/>
            <a:ext cx="7157473" cy="581755"/>
          </a:xfrm>
        </p:spPr>
        <p:txBody>
          <a:bodyPr>
            <a:normAutofit/>
          </a:bodyPr>
          <a:lstStyle/>
          <a:p>
            <a:r>
              <a:rPr lang="de-DE" sz="3400" b="1" dirty="0">
                <a:solidFill>
                  <a:schemeClr val="bg1"/>
                </a:solidFill>
                <a:latin typeface="Trebuchet MS" panose="020B0603020202020204" pitchFamily="34" charset="0"/>
              </a:rPr>
              <a:t>Wer kann mitmachen?</a:t>
            </a:r>
          </a:p>
        </p:txBody>
      </p:sp>
      <p:sp>
        <p:nvSpPr>
          <p:cNvPr id="3" name="TextShape 1">
            <a:extLst>
              <a:ext uri="{FF2B5EF4-FFF2-40B4-BE49-F238E27FC236}">
                <a16:creationId xmlns:a16="http://schemas.microsoft.com/office/drawing/2014/main" id="{4E8CD0B5-6FE2-EDEF-2F82-31B0E58360E5}"/>
              </a:ext>
            </a:extLst>
          </p:cNvPr>
          <p:cNvSpPr txBox="1"/>
          <p:nvPr/>
        </p:nvSpPr>
        <p:spPr>
          <a:xfrm>
            <a:off x="321013" y="1639480"/>
            <a:ext cx="10987208" cy="1789520"/>
          </a:xfrm>
          <a:prstGeom prst="rect">
            <a:avLst/>
          </a:prstGeom>
          <a:noFill/>
          <a:ln w="12600">
            <a:noFill/>
          </a:ln>
        </p:spPr>
        <p:txBody>
          <a:bodyPr lIns="65160" tIns="65160" rIns="65160" bIns="65160"/>
          <a:lstStyle/>
          <a:p>
            <a:pPr marL="812880" indent="-812520">
              <a:lnSpc>
                <a:spcPct val="100000"/>
              </a:lnSpc>
              <a:spcBef>
                <a:spcPts val="1001"/>
              </a:spcBef>
            </a:pPr>
            <a:endParaRPr lang="de-DE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571860" indent="-571500">
              <a:spcBef>
                <a:spcPts val="12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DE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Gruppen aus den Verbänden des BDKJ</a:t>
            </a:r>
          </a:p>
          <a:p>
            <a:pPr marL="571860" indent="-571500">
              <a:spcBef>
                <a:spcPts val="12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DE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Andere kirchliche Gruppen</a:t>
            </a:r>
          </a:p>
          <a:p>
            <a:pPr marL="571860" indent="-571500">
              <a:spcBef>
                <a:spcPts val="12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DE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Gruppen anderer Institutionen</a:t>
            </a:r>
          </a:p>
          <a:p>
            <a:pPr marL="571860" indent="-571500">
              <a:spcBef>
                <a:spcPts val="12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DE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Alle anderen interessierten Menschen, die sich engagieren möchten</a:t>
            </a:r>
          </a:p>
          <a:p>
            <a:pPr marL="360">
              <a:buClr>
                <a:srgbClr val="000000"/>
              </a:buClr>
            </a:pPr>
            <a:endParaRPr lang="de-DE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  <a:sym typeface="Wingdings" panose="05000000000000000000" pitchFamily="2" charset="2"/>
            </a:endParaRPr>
          </a:p>
          <a:p>
            <a:pPr marL="360">
              <a:buClr>
                <a:srgbClr val="000000"/>
              </a:buClr>
            </a:pPr>
            <a:r>
              <a:rPr lang="de-DE" sz="2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sym typeface="Wingdings" panose="05000000000000000000" pitchFamily="2" charset="2"/>
              </a:rPr>
              <a:t>Wichtig ist der Wille sich für andere einzusetzen!</a:t>
            </a:r>
            <a:endParaRPr lang="de-DE" sz="28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571860" indent="-571500">
              <a:buClr>
                <a:srgbClr val="000000"/>
              </a:buClr>
              <a:buFontTx/>
              <a:buChar char="-"/>
            </a:pPr>
            <a:endParaRPr lang="de-DE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811439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28441B-953C-CE88-F57D-31DA22405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13" y="307522"/>
            <a:ext cx="7157473" cy="581755"/>
          </a:xfrm>
        </p:spPr>
        <p:txBody>
          <a:bodyPr>
            <a:normAutofit/>
          </a:bodyPr>
          <a:lstStyle/>
          <a:p>
            <a:r>
              <a:rPr lang="de-DE" sz="3400" b="1" dirty="0">
                <a:solidFill>
                  <a:schemeClr val="bg1"/>
                </a:solidFill>
                <a:latin typeface="Trebuchet MS" panose="020B0603020202020204" pitchFamily="34" charset="0"/>
              </a:rPr>
              <a:t>Zwei Projektvarianten</a:t>
            </a:r>
          </a:p>
        </p:txBody>
      </p:sp>
      <p:sp>
        <p:nvSpPr>
          <p:cNvPr id="3" name="TextShape 1">
            <a:extLst>
              <a:ext uri="{FF2B5EF4-FFF2-40B4-BE49-F238E27FC236}">
                <a16:creationId xmlns:a16="http://schemas.microsoft.com/office/drawing/2014/main" id="{D03DF040-A1D7-3A26-FFA3-AFD3A193E5DB}"/>
              </a:ext>
            </a:extLst>
          </p:cNvPr>
          <p:cNvSpPr txBox="1"/>
          <p:nvPr/>
        </p:nvSpPr>
        <p:spPr>
          <a:xfrm>
            <a:off x="607203" y="2156378"/>
            <a:ext cx="5117736" cy="2160981"/>
          </a:xfrm>
          <a:prstGeom prst="rect">
            <a:avLst/>
          </a:prstGeom>
          <a:noFill/>
          <a:ln w="12600">
            <a:noFill/>
          </a:ln>
        </p:spPr>
        <p:txBody>
          <a:bodyPr lIns="65160" tIns="65160" rIns="65160" bIns="65160"/>
          <a:lstStyle/>
          <a:p>
            <a:pPr marL="360">
              <a:buClr>
                <a:srgbClr val="000000"/>
              </a:buClr>
            </a:pPr>
            <a:r>
              <a:rPr lang="de-DE" sz="3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sym typeface="Wingdings" panose="05000000000000000000" pitchFamily="2" charset="2"/>
              </a:rPr>
              <a:t>„Do-</a:t>
            </a:r>
            <a:r>
              <a:rPr lang="de-DE" sz="32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sym typeface="Wingdings" panose="05000000000000000000" pitchFamily="2" charset="2"/>
              </a:rPr>
              <a:t>it</a:t>
            </a:r>
            <a:r>
              <a:rPr lang="de-DE" sz="3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sym typeface="Wingdings" panose="05000000000000000000" pitchFamily="2" charset="2"/>
              </a:rPr>
              <a:t>“</a:t>
            </a:r>
          </a:p>
          <a:p>
            <a:pPr marL="360">
              <a:buClr>
                <a:srgbClr val="000000"/>
              </a:buClr>
            </a:pPr>
            <a:r>
              <a:rPr lang="de-DE" altLang="de-DE" sz="2400" dirty="0">
                <a:latin typeface="Trebuchet MS" pitchFamily="34" charset="0"/>
              </a:rPr>
              <a:t>Die Gruppe überlegt selbst, welches Projekt sie für andere und mit anderen in 72 Stunden umsetzen wollen. </a:t>
            </a:r>
          </a:p>
          <a:p>
            <a:pPr marL="360">
              <a:buClr>
                <a:srgbClr val="000000"/>
              </a:buClr>
            </a:pPr>
            <a:endParaRPr lang="de-DE" altLang="de-DE" sz="2400" dirty="0">
              <a:latin typeface="Trebuchet MS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477F54A-0A43-F966-29D5-991A917326A9}"/>
              </a:ext>
            </a:extLst>
          </p:cNvPr>
          <p:cNvSpPr txBox="1"/>
          <p:nvPr/>
        </p:nvSpPr>
        <p:spPr>
          <a:xfrm>
            <a:off x="6593027" y="2156379"/>
            <a:ext cx="511526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">
              <a:buClr>
                <a:srgbClr val="000000"/>
              </a:buClr>
            </a:pPr>
            <a:r>
              <a:rPr lang="de-DE" altLang="de-DE" sz="3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„</a:t>
            </a:r>
            <a:r>
              <a:rPr lang="de-DE" altLang="de-DE" sz="32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Get-it</a:t>
            </a:r>
            <a:r>
              <a:rPr lang="de-DE" altLang="de-DE" sz="3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“</a:t>
            </a:r>
          </a:p>
          <a:p>
            <a:pPr marL="360">
              <a:buClr>
                <a:srgbClr val="000000"/>
              </a:buClr>
            </a:pPr>
            <a:r>
              <a:rPr lang="de-DE" altLang="de-DE" sz="2400" dirty="0">
                <a:latin typeface="Trebuchet MS" pitchFamily="34" charset="0"/>
              </a:rPr>
              <a:t>Erst beim Aktionsstart erfährt die Gruppe, welche Herausforderung in den kommenden drei Tagen auf sie wartet.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651CA66-C34E-AD82-5265-A8D9051CA980}"/>
              </a:ext>
            </a:extLst>
          </p:cNvPr>
          <p:cNvSpPr txBox="1"/>
          <p:nvPr/>
        </p:nvSpPr>
        <p:spPr>
          <a:xfrm>
            <a:off x="6593027" y="4281520"/>
            <a:ext cx="478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>
                <a:latin typeface="Trebuchet MS" panose="020B0603020202020204" pitchFamily="34" charset="0"/>
              </a:rPr>
              <a:t>Ob die </a:t>
            </a:r>
            <a:r>
              <a:rPr lang="de-DE" sz="1600" i="1" dirty="0" err="1">
                <a:latin typeface="Trebuchet MS" panose="020B0603020202020204" pitchFamily="34" charset="0"/>
              </a:rPr>
              <a:t>Get-it</a:t>
            </a:r>
            <a:r>
              <a:rPr lang="de-DE" sz="1600" i="1" dirty="0">
                <a:latin typeface="Trebuchet MS" panose="020B0603020202020204" pitchFamily="34" charset="0"/>
              </a:rPr>
              <a:t> Variante bei euch angeboten wird, entscheidet der jeweilige Diözesanverband oder Ko-Kreis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5BEA10A-16BA-B1E7-3F71-C722972E3D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456" y="4697019"/>
            <a:ext cx="3240923" cy="216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61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A3F21D-749F-B489-7285-1FFAFD339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13" y="307522"/>
            <a:ext cx="7157473" cy="752106"/>
          </a:xfrm>
        </p:spPr>
        <p:txBody>
          <a:bodyPr>
            <a:noAutofit/>
          </a:bodyPr>
          <a:lstStyle/>
          <a:p>
            <a:r>
              <a:rPr lang="de-DE" sz="3400" b="1" dirty="0">
                <a:solidFill>
                  <a:schemeClr val="bg1"/>
                </a:solidFill>
                <a:latin typeface="Trebuchet MS" panose="020B0603020202020204" pitchFamily="34" charset="0"/>
              </a:rPr>
              <a:t>Kooperiert mit anderen </a:t>
            </a:r>
            <a:br>
              <a:rPr lang="de-DE" sz="3400" b="1" dirty="0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de-DE" sz="3400" b="1" dirty="0">
                <a:solidFill>
                  <a:schemeClr val="bg1"/>
                </a:solidFill>
                <a:latin typeface="Trebuchet MS" panose="020B0603020202020204" pitchFamily="34" charset="0"/>
              </a:rPr>
              <a:t>Gruppen</a:t>
            </a:r>
          </a:p>
        </p:txBody>
      </p:sp>
      <p:sp>
        <p:nvSpPr>
          <p:cNvPr id="3" name="TextShape 1">
            <a:extLst>
              <a:ext uri="{FF2B5EF4-FFF2-40B4-BE49-F238E27FC236}">
                <a16:creationId xmlns:a16="http://schemas.microsoft.com/office/drawing/2014/main" id="{50F3EA83-A7D1-FC79-FE73-9761883491CC}"/>
              </a:ext>
            </a:extLst>
          </p:cNvPr>
          <p:cNvSpPr txBox="1"/>
          <p:nvPr/>
        </p:nvSpPr>
        <p:spPr>
          <a:xfrm>
            <a:off x="321013" y="2286415"/>
            <a:ext cx="10987208" cy="1789520"/>
          </a:xfrm>
          <a:prstGeom prst="rect">
            <a:avLst/>
          </a:prstGeom>
          <a:noFill/>
          <a:ln w="12600">
            <a:noFill/>
          </a:ln>
        </p:spPr>
        <p:txBody>
          <a:bodyPr lIns="65160" tIns="65160" rIns="65160" bIns="65160"/>
          <a:lstStyle/>
          <a:p>
            <a:r>
              <a:rPr lang="de-DE" sz="2800" dirty="0">
                <a:latin typeface="Trebuchet MS" panose="020B0603020202020204" pitchFamily="34" charset="0"/>
              </a:rPr>
              <a:t>Lernt durch die 72-Stunden-Aktion neue Leute oder Einrichtungen kennen: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2800" dirty="0">
                <a:latin typeface="Trebuchet MS" panose="020B0603020202020204" pitchFamily="34" charset="0"/>
              </a:rPr>
              <a:t>Organisiert euer Projekt in Kooperation mit einer anderen Gruppe oder Organisation (Flüchtlingsunterbringung, Behindertenwerkstatt, Jugendsozialarbeit).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2800" dirty="0">
                <a:latin typeface="Trebuchet MS" panose="020B0603020202020204" pitchFamily="34" charset="0"/>
              </a:rPr>
              <a:t>Entweder ihr habt schon einen Partner, ihr wendet euch an den regionalen Ko-Kreis/Diözesanverband oder schaut nach dem Anmeldestart auf der Karte nach anderen Gruppen in </a:t>
            </a:r>
            <a:br>
              <a:rPr lang="de-DE" sz="2800" dirty="0">
                <a:latin typeface="Trebuchet MS" panose="020B0603020202020204" pitchFamily="34" charset="0"/>
              </a:rPr>
            </a:br>
            <a:r>
              <a:rPr lang="de-DE" sz="2800" dirty="0">
                <a:latin typeface="Trebuchet MS" panose="020B0603020202020204" pitchFamily="34" charset="0"/>
              </a:rPr>
              <a:t>eurer Nähe.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576DBBFC-F90F-7D97-1E31-EDFD15E946FA}"/>
              </a:ext>
            </a:extLst>
          </p:cNvPr>
          <p:cNvSpPr txBox="1">
            <a:spLocks/>
          </p:cNvSpPr>
          <p:nvPr/>
        </p:nvSpPr>
        <p:spPr>
          <a:xfrm>
            <a:off x="321012" y="986913"/>
            <a:ext cx="1870395" cy="752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chemeClr val="bg1"/>
                </a:solidFill>
                <a:latin typeface="Trebuchet MS" panose="020B0603020202020204" pitchFamily="34" charset="0"/>
              </a:rPr>
              <a:t>(Optional)</a:t>
            </a:r>
          </a:p>
        </p:txBody>
      </p:sp>
    </p:spTree>
    <p:extLst>
      <p:ext uri="{BB962C8B-B14F-4D97-AF65-F5344CB8AC3E}">
        <p14:creationId xmlns:p14="http://schemas.microsoft.com/office/powerpoint/2010/main" val="3262634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D4E151-9DAB-EB81-DD3F-AC5DE0BCA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13" y="307522"/>
            <a:ext cx="7157473" cy="581755"/>
          </a:xfrm>
        </p:spPr>
        <p:txBody>
          <a:bodyPr>
            <a:normAutofit/>
          </a:bodyPr>
          <a:lstStyle/>
          <a:p>
            <a:r>
              <a:rPr lang="de-DE" sz="3400" b="1" dirty="0">
                <a:solidFill>
                  <a:schemeClr val="bg1"/>
                </a:solidFill>
                <a:latin typeface="Trebuchet MS" panose="020B0603020202020204" pitchFamily="34" charset="0"/>
              </a:rPr>
              <a:t>Projekt Ideen</a:t>
            </a:r>
          </a:p>
        </p:txBody>
      </p:sp>
      <p:sp>
        <p:nvSpPr>
          <p:cNvPr id="3" name="TextShape 1">
            <a:extLst>
              <a:ext uri="{FF2B5EF4-FFF2-40B4-BE49-F238E27FC236}">
                <a16:creationId xmlns:a16="http://schemas.microsoft.com/office/drawing/2014/main" id="{35F6605F-AF18-B7F0-D4AD-3D8A593D4063}"/>
              </a:ext>
            </a:extLst>
          </p:cNvPr>
          <p:cNvSpPr txBox="1"/>
          <p:nvPr/>
        </p:nvSpPr>
        <p:spPr>
          <a:xfrm>
            <a:off x="321013" y="1935429"/>
            <a:ext cx="11046423" cy="1789520"/>
          </a:xfrm>
          <a:prstGeom prst="rect">
            <a:avLst/>
          </a:prstGeom>
          <a:noFill/>
          <a:ln w="12600">
            <a:noFill/>
          </a:ln>
        </p:spPr>
        <p:txBody>
          <a:bodyPr lIns="65160" tIns="65160" rIns="65160" bIns="65160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2800" dirty="0">
                <a:latin typeface="Trebuchet MS" panose="020B0603020202020204" pitchFamily="34" charset="0"/>
              </a:rPr>
              <a:t>Sponsorenlauf für den guten Zweck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2800" dirty="0">
                <a:latin typeface="Trebuchet MS" panose="020B0603020202020204" pitchFamily="34" charset="0"/>
              </a:rPr>
              <a:t>Fest organisieren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2800" dirty="0">
                <a:latin typeface="Trebuchet MS" panose="020B0603020202020204" pitchFamily="34" charset="0"/>
              </a:rPr>
              <a:t>Projekt mit einer Sozialeinrichtung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2800" dirty="0">
                <a:latin typeface="Trebuchet MS" panose="020B0603020202020204" pitchFamily="34" charset="0"/>
              </a:rPr>
              <a:t>Obstbäume anpflanzen &amp; Insektenhotels bauen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2800" dirty="0">
                <a:latin typeface="Trebuchet MS" panose="020B0603020202020204" pitchFamily="34" charset="0"/>
              </a:rPr>
              <a:t>Den lokalen Spielplatz renovieren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2800" dirty="0">
                <a:latin typeface="Trebuchet MS" panose="020B0603020202020204" pitchFamily="34" charset="0"/>
              </a:rPr>
              <a:t>und viel mehr…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de-DE" sz="2800" dirty="0">
              <a:latin typeface="Trebuchet MS" panose="020B0603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de-DE" sz="2800" dirty="0">
              <a:latin typeface="Trebuchet MS" panose="020B0603020202020204" pitchFamily="34" charset="0"/>
            </a:endParaRP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511D7F2D-0900-A9AE-D906-FABF83979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013" y="941654"/>
            <a:ext cx="10515600" cy="44404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sz="3200" b="1" dirty="0">
                <a:solidFill>
                  <a:schemeClr val="bg1"/>
                </a:solidFill>
                <a:latin typeface="Trebuchet MS" panose="020B0603020202020204" pitchFamily="34" charset="0"/>
              </a:rPr>
              <a:t>Beispiele</a:t>
            </a:r>
          </a:p>
        </p:txBody>
      </p:sp>
      <p:pic>
        <p:nvPicPr>
          <p:cNvPr id="5" name="Grafik 4" descr="Ein Bild, das Text, Gras, Baum, draußen enthält.&#10;&#10;Automatisch generierte Beschreibung">
            <a:extLst>
              <a:ext uri="{FF2B5EF4-FFF2-40B4-BE49-F238E27FC236}">
                <a16:creationId xmlns:a16="http://schemas.microsoft.com/office/drawing/2014/main" id="{F30C7518-8439-7750-39CB-F140D8CF5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2571"/>
            <a:ext cx="12192000" cy="1987550"/>
          </a:xfrm>
          <a:prstGeom prst="rect">
            <a:avLst/>
          </a:prstGeom>
        </p:spPr>
      </p:pic>
      <p:pic>
        <p:nvPicPr>
          <p:cNvPr id="6" name="Grafik 5" descr="Ein Bild, das Text, Vektorgrafiken enthält.&#10;&#10;Automatisch generierte Beschreibung">
            <a:extLst>
              <a:ext uri="{FF2B5EF4-FFF2-40B4-BE49-F238E27FC236}">
                <a16:creationId xmlns:a16="http://schemas.microsoft.com/office/drawing/2014/main" id="{504CCD72-73D6-1764-CF37-9C79DF2DD2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242" y="149807"/>
            <a:ext cx="2895381" cy="304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687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504</Words>
  <Application>Microsoft Office PowerPoint</Application>
  <PresentationFormat>Breitbild</PresentationFormat>
  <Paragraphs>71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Trebuchet MS</vt:lpstr>
      <vt:lpstr>Office</vt:lpstr>
      <vt:lpstr>PowerPoint-Präsentation</vt:lpstr>
      <vt:lpstr>PowerPoint-Präsentation</vt:lpstr>
      <vt:lpstr>Was ist die 72-Stunden-Aktion?</vt:lpstr>
      <vt:lpstr>Was ist die 72-Stunden-Aktion?</vt:lpstr>
      <vt:lpstr>Die 72-Stunden-Aktion 2024</vt:lpstr>
      <vt:lpstr>Wer kann mitmachen?</vt:lpstr>
      <vt:lpstr>Zwei Projektvarianten</vt:lpstr>
      <vt:lpstr>Kooperiert mit anderen  Gruppen</vt:lpstr>
      <vt:lpstr>Projekt Ideen</vt:lpstr>
      <vt:lpstr>Wie kann ich mitmachen?</vt:lpstr>
      <vt:lpstr>Und wie geht‘s dann weiter?</vt:lpstr>
      <vt:lpstr>Aktionsstart</vt:lpstr>
      <vt:lpstr>Infos zur 72-Stunden-Aktion</vt:lpstr>
      <vt:lpstr>Die 72-Stunden-Aktion 2024</vt:lpstr>
      <vt:lpstr>Eine letzte Frage: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Rusch, Luca Felix</dc:creator>
  <cp:lastModifiedBy>Rusch, Luca Felix</cp:lastModifiedBy>
  <cp:revision>5</cp:revision>
  <dcterms:created xsi:type="dcterms:W3CDTF">2022-11-10T08:08:15Z</dcterms:created>
  <dcterms:modified xsi:type="dcterms:W3CDTF">2023-05-26T13:51:20Z</dcterms:modified>
</cp:coreProperties>
</file>